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</p:sldIdLst>
  <p:sldSz cx="9144000" cy="5143500" type="screen16x9"/>
  <p:notesSz cx="6858000" cy="9220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40C1E0-CADF-4432-8F6F-0052300AB76E}">
  <a:tblStyle styleId="{3640C1E0-CADF-4432-8F6F-0052300AB76E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2"/>
  </p:normalViewPr>
  <p:slideViewPr>
    <p:cSldViewPr snapToGrid="0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430D7-A0A2-0F4E-A311-5CBD8A533BEF}" type="datetimeFigureOut">
              <a:rPr lang="en-US" smtClean="0"/>
              <a:t>8/7/16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3AEB1-7A5E-FE40-A124-0ABA9BA690D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63077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55600" y="692150"/>
            <a:ext cx="6146800" cy="3457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79595"/>
            <a:ext cx="5486400" cy="41490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579438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55600" y="692150"/>
            <a:ext cx="6146800" cy="3457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79595"/>
            <a:ext cx="5486400" cy="414909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6356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55600" y="692150"/>
            <a:ext cx="6146800" cy="3457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79595"/>
            <a:ext cx="5486400" cy="414909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1350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55600" y="692150"/>
            <a:ext cx="6146800" cy="3457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79595"/>
            <a:ext cx="5486400" cy="414909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5856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55600" y="692150"/>
            <a:ext cx="6146800" cy="3457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79595"/>
            <a:ext cx="5486400" cy="414909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9042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50B4AAC-6B7D-7E49-BBDD-6D38C6A01A4B}" type="datetimeFigureOut">
              <a:rPr lang="en-US" smtClean="0"/>
              <a:t>8/7/16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EFD3-2E83-DE4D-8990-12823AC5039F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0333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caulay.cuny.edu/about/bioblitz.php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0" y="78152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How the </a:t>
            </a:r>
            <a:r>
              <a:rPr lang="en-US" dirty="0" err="1" smtClean="0"/>
              <a:t>Bioblitz</a:t>
            </a:r>
            <a:r>
              <a:rPr lang="en-US" dirty="0" smtClean="0"/>
              <a:t> Boosts the Zoology Course</a:t>
            </a:r>
            <a:endParaRPr lang="en"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18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Concepción Rodríguez-Fourquet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University of Puerto Rico Bayamon (UPRB</a:t>
            </a:r>
            <a:r>
              <a:rPr lang="en" dirty="0" smtClean="0"/>
              <a:t>)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 dirty="0"/>
              <a:t>c</a:t>
            </a:r>
            <a:r>
              <a:rPr lang="en" sz="2000" dirty="0" smtClean="0"/>
              <a:t>oncepcion.rodriguez@upr.edu</a:t>
            </a:r>
            <a:endParaRPr lang="en" sz="2000" dirty="0"/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71381" y="0"/>
            <a:ext cx="1159497" cy="1178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 BioBlitz?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i="1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The BioBlitz is an event design to identify the biodiversity of a particular place with the objective of engaging students to be in contact with nature. The BioBlitz have helped students to recognize the diversity within Biology.</a:t>
            </a:r>
          </a:p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Census of the organisms in a particular place in 24 hours</a:t>
            </a:r>
          </a:p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Is done in many parts of the </a:t>
            </a:r>
            <a:r>
              <a:rPr lang="en" dirty="0" smtClean="0"/>
              <a:t>world</a:t>
            </a:r>
            <a:endParaRPr lang="en" dirty="0"/>
          </a:p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Central Park, NY, </a:t>
            </a:r>
            <a:r>
              <a:rPr lang="en-US" dirty="0" smtClean="0"/>
              <a:t>Para La </a:t>
            </a:r>
            <a:r>
              <a:rPr lang="en-US" dirty="0" err="1" smtClean="0"/>
              <a:t>Naturaleza</a:t>
            </a:r>
            <a:r>
              <a:rPr lang="en-US" dirty="0" smtClean="0"/>
              <a:t>, Puerto Rico, </a:t>
            </a:r>
            <a:r>
              <a:rPr lang="en" dirty="0" smtClean="0"/>
              <a:t>National </a:t>
            </a:r>
            <a:r>
              <a:rPr lang="en" dirty="0"/>
              <a:t>Geographic Society,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Macaulay Honor College, </a:t>
            </a:r>
            <a:r>
              <a:rPr lang="en" u="sng" dirty="0" smtClean="0">
                <a:solidFill>
                  <a:schemeClr val="hlink"/>
                </a:solidFill>
                <a:hlinkClick r:id="rId3"/>
              </a:rPr>
              <a:t>CUNY</a:t>
            </a:r>
            <a:endParaRPr lang="en" u="sng" dirty="0">
              <a:solidFill>
                <a:schemeClr val="hlink"/>
              </a:solidFill>
              <a:hlinkClick r:id="rId3"/>
            </a:endParaRPr>
          </a:p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Puerto Rico </a:t>
            </a:r>
            <a:r>
              <a:rPr lang="en-US" dirty="0" smtClean="0"/>
              <a:t>at University of Puerto Rico Bayamon annually </a:t>
            </a:r>
            <a:r>
              <a:rPr lang="en" dirty="0" smtClean="0"/>
              <a:t>since 2006</a:t>
            </a:r>
            <a:endParaRPr dirty="0"/>
          </a:p>
        </p:txBody>
      </p:sp>
      <p:pic>
        <p:nvPicPr>
          <p:cNvPr id="4" name="Shape 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11125" y="0"/>
            <a:ext cx="1319753" cy="12248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Objectives 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-US" dirty="0" smtClean="0"/>
              <a:t>To </a:t>
            </a:r>
            <a:r>
              <a:rPr lang="en-US" dirty="0" err="1"/>
              <a:t>i</a:t>
            </a:r>
            <a:r>
              <a:rPr lang="en" dirty="0" err="1" smtClean="0"/>
              <a:t>ncrease</a:t>
            </a:r>
            <a:r>
              <a:rPr lang="en" dirty="0" smtClean="0"/>
              <a:t> </a:t>
            </a:r>
            <a:r>
              <a:rPr lang="en" dirty="0"/>
              <a:t>awareness of </a:t>
            </a:r>
            <a:r>
              <a:rPr lang="en" dirty="0" smtClean="0"/>
              <a:t>biodiversity </a:t>
            </a:r>
            <a:r>
              <a:rPr lang="en" dirty="0"/>
              <a:t>among </a:t>
            </a:r>
            <a:r>
              <a:rPr lang="en" dirty="0" smtClean="0"/>
              <a:t>students</a:t>
            </a:r>
            <a:endParaRPr lang="en" dirty="0"/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dirty="0" smtClean="0"/>
              <a:t>T</a:t>
            </a:r>
            <a:r>
              <a:rPr lang="en-US" dirty="0" smtClean="0"/>
              <a:t>o </a:t>
            </a:r>
            <a:r>
              <a:rPr lang="en-US" dirty="0"/>
              <a:t>e</a:t>
            </a:r>
            <a:r>
              <a:rPr lang="en" dirty="0" err="1" smtClean="0"/>
              <a:t>ngage</a:t>
            </a:r>
            <a:r>
              <a:rPr lang="en" dirty="0" smtClean="0"/>
              <a:t> </a:t>
            </a:r>
            <a:r>
              <a:rPr lang="en" dirty="0"/>
              <a:t>students in </a:t>
            </a:r>
            <a:r>
              <a:rPr lang="en-US" dirty="0" smtClean="0"/>
              <a:t>field experiences on campus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-US" dirty="0" smtClean="0"/>
              <a:t>To develop collection, identification and research skills in students</a:t>
            </a:r>
            <a:endParaRPr lang="en" dirty="0"/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a</a:t>
            </a:r>
            <a:r>
              <a:rPr lang="en" dirty="0" err="1" smtClean="0"/>
              <a:t>ccomplish</a:t>
            </a:r>
            <a:r>
              <a:rPr lang="en" dirty="0" smtClean="0"/>
              <a:t> </a:t>
            </a:r>
            <a:r>
              <a:rPr lang="en" dirty="0"/>
              <a:t>one of the Department of Biology UPRB </a:t>
            </a:r>
            <a:r>
              <a:rPr lang="en" dirty="0" smtClean="0"/>
              <a:t>Goals: </a:t>
            </a:r>
            <a:endParaRPr lang="en" dirty="0"/>
          </a:p>
          <a:p>
            <a:pPr marL="228600" algn="just"/>
            <a:r>
              <a:rPr lang="en" dirty="0" smtClean="0"/>
              <a:t>To </a:t>
            </a:r>
            <a:r>
              <a:rPr lang="en" dirty="0"/>
              <a:t>provide experiences in a variety of settings that will allow students </a:t>
            </a:r>
            <a:r>
              <a:rPr lang="en" dirty="0" smtClean="0"/>
              <a:t>to develop </a:t>
            </a:r>
            <a:r>
              <a:rPr lang="en" dirty="0"/>
              <a:t>a high sense of appreciation and sensibility towards the environment and humankind.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4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5279" y="74814"/>
            <a:ext cx="1105594" cy="1363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" name="Shape 73"/>
          <p:cNvGraphicFramePr/>
          <p:nvPr>
            <p:extLst>
              <p:ext uri="{D42A27DB-BD31-4B8C-83A1-F6EECF244321}">
                <p14:modId xmlns:p14="http://schemas.microsoft.com/office/powerpoint/2010/main" val="137748302"/>
              </p:ext>
            </p:extLst>
          </p:nvPr>
        </p:nvGraphicFramePr>
        <p:xfrm>
          <a:off x="1848046" y="1574276"/>
          <a:ext cx="4835557" cy="1981050"/>
        </p:xfrm>
        <a:graphic>
          <a:graphicData uri="http://schemas.openxmlformats.org/drawingml/2006/table">
            <a:tbl>
              <a:tblPr>
                <a:noFill/>
                <a:tableStyleId>{3640C1E0-CADF-4432-8F6F-0052300AB76E}</a:tableStyleId>
              </a:tblPr>
              <a:tblGrid>
                <a:gridCol w="4835557"/>
              </a:tblGrid>
              <a:tr h="3865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dirty="0" smtClean="0"/>
                        <a:t>Zoology</a:t>
                      </a:r>
                      <a:r>
                        <a:rPr lang="en-US" dirty="0" smtClean="0"/>
                        <a:t> Special</a:t>
                      </a:r>
                      <a:r>
                        <a:rPr lang="en-US" baseline="0" dirty="0" smtClean="0"/>
                        <a:t> Projects</a:t>
                      </a:r>
                      <a:endParaRPr lang="en" dirty="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/>
                        <a:t>Leaf litter Invertebrates</a:t>
                      </a:r>
                      <a:r>
                        <a:rPr lang="en-US" baseline="0" dirty="0" smtClean="0"/>
                        <a:t> Collection</a:t>
                      </a:r>
                      <a:endParaRPr lang="en" dirty="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/>
                        <a:t>Ground</a:t>
                      </a:r>
                      <a:r>
                        <a:rPr lang="en-US" baseline="0" dirty="0" smtClean="0"/>
                        <a:t> dwelling I</a:t>
                      </a:r>
                      <a:r>
                        <a:rPr lang="en" dirty="0" err="1" smtClean="0"/>
                        <a:t>nve</a:t>
                      </a:r>
                      <a:r>
                        <a:rPr lang="en-US" dirty="0" smtClean="0"/>
                        <a:t>r</a:t>
                      </a:r>
                      <a:r>
                        <a:rPr lang="en" dirty="0" err="1" smtClean="0"/>
                        <a:t>tebrate</a:t>
                      </a:r>
                      <a:r>
                        <a:rPr lang="en-US" dirty="0" smtClean="0"/>
                        <a:t>s</a:t>
                      </a:r>
                      <a:r>
                        <a:rPr lang="en" dirty="0" smtClean="0"/>
                        <a:t> </a:t>
                      </a:r>
                      <a:r>
                        <a:rPr lang="en-US" dirty="0" smtClean="0"/>
                        <a:t>C</a:t>
                      </a:r>
                      <a:r>
                        <a:rPr lang="en" dirty="0" err="1" smtClean="0"/>
                        <a:t>ollection</a:t>
                      </a:r>
                      <a:endParaRPr lang="en" dirty="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/>
                        <a:t>Mobile</a:t>
                      </a:r>
                      <a:r>
                        <a:rPr lang="en-US" baseline="0" dirty="0" smtClean="0"/>
                        <a:t> Invertebrates Collection</a:t>
                      </a:r>
                      <a:endParaRPr lang="en" dirty="0"/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/>
                        <a:t>Aquatic</a:t>
                      </a:r>
                      <a:r>
                        <a:rPr lang="en-US" baseline="0" dirty="0" smtClean="0"/>
                        <a:t> Invertebrates Collection</a:t>
                      </a:r>
                      <a:endParaRPr lang="en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585731"/>
            <a:ext cx="7286304" cy="69181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By </a:t>
            </a:r>
            <a:r>
              <a:rPr lang="en-US" dirty="0" err="1" smtClean="0"/>
              <a:t>i</a:t>
            </a:r>
            <a:r>
              <a:rPr lang="en" dirty="0" err="1" smtClean="0"/>
              <a:t>ncorporating</a:t>
            </a:r>
            <a:r>
              <a:rPr lang="en-US" dirty="0" smtClean="0"/>
              <a:t> </a:t>
            </a:r>
            <a:r>
              <a:rPr lang="en" dirty="0" smtClean="0"/>
              <a:t>special projects</a:t>
            </a:r>
            <a:r>
              <a:rPr lang="en-US" dirty="0"/>
              <a:t> </a:t>
            </a:r>
            <a:r>
              <a:rPr lang="en-US" dirty="0" smtClean="0"/>
              <a:t>either in the lecture or laboratory</a:t>
            </a:r>
            <a:endParaRPr lang="en" dirty="0">
              <a:solidFill>
                <a:srgbClr val="FF0000"/>
              </a:solidFill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How </a:t>
            </a:r>
            <a:r>
              <a:rPr lang="en-US" dirty="0" smtClean="0"/>
              <a:t>to boost the Zoology Course</a:t>
            </a:r>
            <a:endParaRPr lang="en" dirty="0"/>
          </a:p>
        </p:txBody>
      </p:sp>
      <p:pic>
        <p:nvPicPr>
          <p:cNvPr id="5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5279" y="74814"/>
            <a:ext cx="1105594" cy="1363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11700" y="136444"/>
            <a:ext cx="8520600" cy="572700"/>
          </a:xfrm>
        </p:spPr>
        <p:txBody>
          <a:bodyPr/>
          <a:lstStyle/>
          <a:p>
            <a:r>
              <a:rPr lang="es-ES_tradnl" dirty="0" err="1" smtClean="0"/>
              <a:t>Activites</a:t>
            </a:r>
            <a:endParaRPr lang="es-ES_tradnl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546847"/>
            <a:ext cx="4040188" cy="729153"/>
          </a:xfrm>
        </p:spPr>
        <p:txBody>
          <a:bodyPr/>
          <a:lstStyle/>
          <a:p>
            <a:r>
              <a:rPr lang="es-ES_tradnl" dirty="0" smtClean="0"/>
              <a:t>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field</a:t>
            </a:r>
            <a:endParaRPr lang="es-ES_tradnl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234793"/>
            <a:ext cx="4040188" cy="2963466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Setting different types of traps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Use of nets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Collection of invertebrates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Research thinking</a:t>
            </a:r>
          </a:p>
          <a:p>
            <a:endParaRPr lang="es-ES_tradnl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572000" y="796178"/>
            <a:ext cx="4041775" cy="479822"/>
          </a:xfrm>
        </p:spPr>
        <p:txBody>
          <a:bodyPr/>
          <a:lstStyle/>
          <a:p>
            <a:r>
              <a:rPr lang="es-ES_tradnl" dirty="0" smtClean="0"/>
              <a:t>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lab</a:t>
            </a:r>
            <a:endParaRPr lang="es-ES_tradnl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6612" y="1299806"/>
            <a:ext cx="4041775" cy="2963466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Identification of collected specimens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Use of dichotomous key  and internet resources for the identification of specimens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Learn about preservation and mounting techniques</a:t>
            </a:r>
            <a:endParaRPr lang="en-US" dirty="0"/>
          </a:p>
        </p:txBody>
      </p:sp>
      <p:pic>
        <p:nvPicPr>
          <p:cNvPr id="8" name="Shape 5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56223" y="74814"/>
            <a:ext cx="1104650" cy="12249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077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5139" y="567574"/>
            <a:ext cx="8520600" cy="572700"/>
          </a:xfrm>
        </p:spPr>
        <p:txBody>
          <a:bodyPr/>
          <a:lstStyle/>
          <a:p>
            <a:r>
              <a:rPr lang="en-US" dirty="0" smtClean="0"/>
              <a:t>Rubric for the evaluation of the collection</a:t>
            </a:r>
            <a:endParaRPr lang="en-US" dirty="0"/>
          </a:p>
        </p:txBody>
      </p:sp>
      <p:pic>
        <p:nvPicPr>
          <p:cNvPr id="9" name="Shape 5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55279" y="74814"/>
            <a:ext cx="1105594" cy="136328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005300"/>
              </p:ext>
            </p:extLst>
          </p:nvPr>
        </p:nvGraphicFramePr>
        <p:xfrm>
          <a:off x="873551" y="1696825"/>
          <a:ext cx="6096000" cy="17489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/>
              </a:tblGrid>
              <a:tr h="7125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Specimens collected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Content/Accuracy</a:t>
                      </a:r>
                    </a:p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Presentation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09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54" y="1131535"/>
            <a:ext cx="7894948" cy="2963466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s-PR" sz="1800" dirty="0" smtClean="0"/>
              <a:t>Meets with group</a:t>
            </a:r>
            <a:endParaRPr lang="es-PR" sz="1800" dirty="0"/>
          </a:p>
          <a:p>
            <a:pPr marL="285750" indent="-285750">
              <a:buFont typeface="Arial" charset="0"/>
              <a:buChar char="•"/>
            </a:pPr>
            <a:r>
              <a:rPr lang="es-PR" sz="1800" dirty="0" smtClean="0"/>
              <a:t>Brings ideas about the preparation of the collection</a:t>
            </a:r>
          </a:p>
          <a:p>
            <a:pPr marL="285750" indent="-285750">
              <a:buFont typeface="Arial" charset="0"/>
              <a:buChar char="•"/>
            </a:pPr>
            <a:r>
              <a:rPr lang="es-PR" sz="1800" dirty="0" smtClean="0"/>
              <a:t>Respect the ideas and opinions of the members of the group</a:t>
            </a:r>
          </a:p>
          <a:p>
            <a:pPr marL="285750" indent="-285750">
              <a:buFont typeface="Arial" charset="0"/>
              <a:buChar char="•"/>
            </a:pPr>
            <a:r>
              <a:rPr lang="es-PR" sz="1800" dirty="0" smtClean="0"/>
              <a:t>Attends the BioBlitz and participates in the collection of specimens.  </a:t>
            </a:r>
          </a:p>
          <a:p>
            <a:pPr marL="285750" indent="-285750">
              <a:buFont typeface="Arial" charset="0"/>
              <a:buChar char="•"/>
            </a:pPr>
            <a:r>
              <a:rPr lang="es-PR" sz="1800" dirty="0" smtClean="0"/>
              <a:t>Will work with the group again.</a:t>
            </a:r>
          </a:p>
          <a:p>
            <a:pPr marL="285750" indent="-285750">
              <a:buFont typeface="Arial" charset="0"/>
              <a:buChar char="•"/>
            </a:pPr>
            <a:r>
              <a:rPr lang="es-PR" sz="1800" dirty="0" smtClean="0"/>
              <a:t>One sentence describing each of the members of the group</a:t>
            </a:r>
            <a:r>
              <a:rPr lang="es-PR" sz="1800" dirty="0"/>
              <a:t/>
            </a:r>
            <a:br>
              <a:rPr lang="es-PR" sz="1800" dirty="0"/>
            </a:br>
            <a:endParaRPr lang="en-US" sz="1800" dirty="0"/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Evaluation</a:t>
            </a:r>
            <a:endParaRPr lang="en-US" dirty="0"/>
          </a:p>
        </p:txBody>
      </p:sp>
      <p:pic>
        <p:nvPicPr>
          <p:cNvPr id="10" name="Shape 5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55279" y="74814"/>
            <a:ext cx="1105594" cy="1363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116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Ideas? Comments? </a:t>
            </a:r>
            <a:br>
              <a:rPr lang="en-US" dirty="0" smtClean="0"/>
            </a:br>
            <a:r>
              <a:rPr lang="en-US" dirty="0" smtClean="0"/>
              <a:t>Suggestions? Questions?</a:t>
            </a:r>
            <a:endParaRPr lang="en-US" dirty="0"/>
          </a:p>
        </p:txBody>
      </p:sp>
      <p:pic>
        <p:nvPicPr>
          <p:cNvPr id="8" name="Shape 5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55279" y="74814"/>
            <a:ext cx="1105594" cy="1363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568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2599</TotalTime>
  <Words>330</Words>
  <Application>Microsoft Macintosh PowerPoint</Application>
  <PresentationFormat>On-screen Show (16:9)</PresentationFormat>
  <Paragraphs>46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simple-light-2</vt:lpstr>
      <vt:lpstr>How the Bioblitz Boosts the Zoology Course</vt:lpstr>
      <vt:lpstr>What is a BioBlitz?</vt:lpstr>
      <vt:lpstr>Objectives </vt:lpstr>
      <vt:lpstr>How to boost the Zoology Course</vt:lpstr>
      <vt:lpstr>Activites</vt:lpstr>
      <vt:lpstr>Rubric for the evaluation of the collection</vt:lpstr>
      <vt:lpstr>Peer Evaluation</vt:lpstr>
      <vt:lpstr>Ideas? Comments?  Suggestions? Questions?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BioBlitz Roundtable</dc:title>
  <dc:creator>Concepcion Rodriguez Fourquet</dc:creator>
  <cp:lastModifiedBy>CONCEPCION RODRIGUEZ FOURQUET</cp:lastModifiedBy>
  <cp:revision>27</cp:revision>
  <cp:lastPrinted>2016-03-17T23:17:15Z</cp:lastPrinted>
  <dcterms:modified xsi:type="dcterms:W3CDTF">2016-08-07T13:51:20Z</dcterms:modified>
</cp:coreProperties>
</file>